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8" r:id="rId3"/>
    <p:sldId id="283" r:id="rId4"/>
    <p:sldId id="309" r:id="rId5"/>
    <p:sldId id="264" r:id="rId6"/>
    <p:sldId id="256" r:id="rId7"/>
    <p:sldId id="299" r:id="rId8"/>
    <p:sldId id="282" r:id="rId9"/>
    <p:sldId id="303" r:id="rId10"/>
    <p:sldId id="301" r:id="rId11"/>
    <p:sldId id="300" r:id="rId12"/>
    <p:sldId id="302" r:id="rId13"/>
    <p:sldId id="271" r:id="rId14"/>
    <p:sldId id="279" r:id="rId15"/>
    <p:sldId id="266" r:id="rId16"/>
    <p:sldId id="258" r:id="rId17"/>
    <p:sldId id="259" r:id="rId18"/>
    <p:sldId id="267" r:id="rId19"/>
    <p:sldId id="310" r:id="rId20"/>
    <p:sldId id="304" r:id="rId21"/>
    <p:sldId id="305" r:id="rId22"/>
    <p:sldId id="306" r:id="rId23"/>
    <p:sldId id="280" r:id="rId24"/>
  </p:sldIdLst>
  <p:sldSz cx="9144000" cy="6858000" type="screen4x3"/>
  <p:notesSz cx="6858000" cy="9144000"/>
  <p:defaultTextStyle>
    <a:defPPr>
      <a:defRPr lang="is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02" autoAdjust="0"/>
  </p:normalViewPr>
  <p:slideViewPr>
    <p:cSldViewPr>
      <p:cViewPr varScale="1">
        <p:scale>
          <a:sx n="80" d="100"/>
          <a:sy n="80" d="100"/>
        </p:scale>
        <p:origin x="536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65905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14464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8764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80449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4215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7659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84004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01169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60901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224006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s-I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11226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50532-4970-4007-9944-B5E7D1431740}" type="datetimeFigureOut">
              <a:rPr lang="is-IS" smtClean="0"/>
              <a:t>5.1.2023</a:t>
            </a:fld>
            <a:endParaRPr lang="is-I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s-I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ACFB-FE12-4D04-8BB1-6B670CD0CD85}" type="slidenum">
              <a:rPr lang="is-IS" smtClean="0"/>
              <a:t>‹#›</a:t>
            </a:fld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07407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0770-DE9E-4670-A305-4A94048DC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s-IS" dirty="0"/>
              <a:t>ÍÞRÓ1GH02AT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89632-7D17-48E5-8223-143F0C703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Líkaminn í leik og starfi</a:t>
            </a:r>
          </a:p>
          <a:p>
            <a:endParaRPr lang="is-IS" dirty="0"/>
          </a:p>
        </p:txBody>
      </p:sp>
      <p:pic>
        <p:nvPicPr>
          <p:cNvPr id="1026" name="Picture 2" descr="Góð heilsa er gulli betri - 7 ráð fyrir þig - Unnur Pálmarsdóttir">
            <a:extLst>
              <a:ext uri="{FF2B5EF4-FFF2-40B4-BE49-F238E27FC236}">
                <a16:creationId xmlns:a16="http://schemas.microsoft.com/office/drawing/2014/main" id="{CEE76A8E-A549-45F0-82D1-72F1A6F1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08" y="402685"/>
            <a:ext cx="2433257" cy="209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9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Hvað er lífsstíll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Lífsstíll snýst um hvers konar venjur við tileinkum okkur í lífinu. Vinna,skóli,hreyfing,frítími,hvíld,áhugamál ofl.</a:t>
            </a:r>
          </a:p>
          <a:p>
            <a:r>
              <a:rPr lang="is-IS" dirty="0"/>
              <a:t>Lífsstíllinn er á okkar ábyrgð.</a:t>
            </a:r>
          </a:p>
          <a:p>
            <a:r>
              <a:rPr lang="is-IS" dirty="0"/>
              <a:t>Lífsstíllinn hefur úrslitaáhrif á það hvort við séum í góðu eða lélegu formi, og hvort við erum við góða eða slæma heilsu.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95" y="5318290"/>
            <a:ext cx="1061660" cy="113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30" y="5172519"/>
            <a:ext cx="1252605" cy="128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5914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65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9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Hvað er góð heilsa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s-IS" dirty="0"/>
              <a:t>Má skilgreina sem </a:t>
            </a:r>
            <a:r>
              <a:rPr lang="is-IS" u="sng" dirty="0"/>
              <a:t>getu okkar til að takast á við daglega lífið á fullnægjandi hátt.</a:t>
            </a:r>
          </a:p>
          <a:p>
            <a:r>
              <a:rPr lang="is-IS" dirty="0"/>
              <a:t>Talað er um að góð heilsa sé háð </a:t>
            </a:r>
          </a:p>
          <a:p>
            <a:pPr marL="514350" indent="-514350">
              <a:buAutoNum type="alphaLcParenR"/>
            </a:pPr>
            <a:r>
              <a:rPr lang="is-IS" dirty="0"/>
              <a:t>Líkamlegri vellíðan.</a:t>
            </a:r>
          </a:p>
          <a:p>
            <a:pPr marL="514350" indent="-514350">
              <a:buAutoNum type="alphaLcParenR"/>
            </a:pPr>
            <a:r>
              <a:rPr lang="is-IS" dirty="0"/>
              <a:t>andlegri vellíðan. </a:t>
            </a:r>
          </a:p>
          <a:p>
            <a:pPr marL="514350" indent="-514350">
              <a:buAutoNum type="alphaLcParenR"/>
            </a:pPr>
            <a:r>
              <a:rPr lang="is-IS" dirty="0"/>
              <a:t>félagslegri vellíðan.</a:t>
            </a:r>
          </a:p>
          <a:p>
            <a:r>
              <a:rPr lang="is-IS" dirty="0"/>
              <a:t>Fólk einblínir of mikið á líkamann.</a:t>
            </a:r>
          </a:p>
          <a:p>
            <a:r>
              <a:rPr lang="is-IS" dirty="0"/>
              <a:t>Andlega líðanin er jafn mikilvæg.</a:t>
            </a:r>
          </a:p>
          <a:p>
            <a:r>
              <a:rPr lang="is-IS" dirty="0"/>
              <a:t>Mikilvægt að einstaklingar hugsi um sig og keppi við sig.</a:t>
            </a:r>
          </a:p>
        </p:txBody>
      </p:sp>
    </p:spTree>
    <p:extLst>
      <p:ext uri="{BB962C8B-B14F-4D97-AF65-F5344CB8AC3E}">
        <p14:creationId xmlns:p14="http://schemas.microsoft.com/office/powerpoint/2010/main" val="17612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Þættir sem hafa áhrif á þjálfun, lífsstíl og heilsu.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Hreyfing</a:t>
            </a:r>
          </a:p>
          <a:p>
            <a:r>
              <a:rPr lang="is-IS" dirty="0"/>
              <a:t>Mataræði og matarvenjur</a:t>
            </a:r>
          </a:p>
          <a:p>
            <a:r>
              <a:rPr lang="is-IS" dirty="0"/>
              <a:t>Svefn</a:t>
            </a:r>
          </a:p>
          <a:p>
            <a:r>
              <a:rPr lang="is-IS" dirty="0"/>
              <a:t>Hvíld</a:t>
            </a:r>
          </a:p>
          <a:p>
            <a:r>
              <a:rPr lang="is-IS" dirty="0"/>
              <a:t>Tóbak</a:t>
            </a:r>
          </a:p>
          <a:p>
            <a:r>
              <a:rPr lang="is-IS" dirty="0"/>
              <a:t>Alkahól</a:t>
            </a:r>
          </a:p>
          <a:p>
            <a:r>
              <a:rPr lang="is-IS" dirty="0"/>
              <a:t>Önnur fíkniefni</a:t>
            </a:r>
          </a:p>
        </p:txBody>
      </p:sp>
    </p:spTree>
    <p:extLst>
      <p:ext uri="{BB962C8B-B14F-4D97-AF65-F5344CB8AC3E}">
        <p14:creationId xmlns:p14="http://schemas.microsoft.com/office/powerpoint/2010/main" val="136035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Félagslegir þættir sem hafa áhrif á þjálfun, </a:t>
            </a:r>
            <a:r>
              <a:rPr lang="is-IS" dirty="0" err="1"/>
              <a:t>lífsstíl</a:t>
            </a:r>
            <a:r>
              <a:rPr lang="is-IS" dirty="0"/>
              <a:t> og heilsu.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9000"/>
          </a:xfrm>
        </p:spPr>
        <p:txBody>
          <a:bodyPr/>
          <a:lstStyle/>
          <a:p>
            <a:r>
              <a:rPr lang="is-IS" dirty="0"/>
              <a:t>Sambandinu við ykkur sjálf</a:t>
            </a:r>
          </a:p>
          <a:p>
            <a:r>
              <a:rPr lang="is-IS" dirty="0"/>
              <a:t>https://www.youtube.com/watch?v=f0tEcxLDDd4</a:t>
            </a:r>
          </a:p>
          <a:p>
            <a:pPr marL="0" indent="0">
              <a:buNone/>
            </a:pPr>
            <a:endParaRPr lang="is-IS" dirty="0"/>
          </a:p>
          <a:p>
            <a:r>
              <a:rPr lang="is-IS" dirty="0"/>
              <a:t>Samskiptum við aðra</a:t>
            </a:r>
          </a:p>
          <a:p>
            <a:r>
              <a:rPr lang="is-IS" dirty="0"/>
              <a:t>Félagslegu umhverfi ykkar</a:t>
            </a:r>
          </a:p>
        </p:txBody>
      </p:sp>
    </p:spTree>
    <p:extLst>
      <p:ext uri="{BB962C8B-B14F-4D97-AF65-F5344CB8AC3E}">
        <p14:creationId xmlns:p14="http://schemas.microsoft.com/office/powerpoint/2010/main" val="27520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Markmið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Mjög gott a setja sér markmið. Raunhæf og ná þeim. Það er góð tilfinning.</a:t>
            </a:r>
          </a:p>
          <a:p>
            <a:r>
              <a:rPr lang="is-IS" dirty="0"/>
              <a:t>Ekki láta hugfallast þó að það gangi ekki alltaf upp. Reyna áfram og aftur. </a:t>
            </a:r>
          </a:p>
          <a:p>
            <a:r>
              <a:rPr lang="is-IS" dirty="0"/>
              <a:t>                             		</a:t>
            </a:r>
          </a:p>
          <a:p>
            <a:endParaRPr lang="is-I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05300"/>
            <a:ext cx="26193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00512"/>
            <a:ext cx="211455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72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Markmið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Mikilvægast er að keppa við SJÁLFAN SIG.</a:t>
            </a:r>
          </a:p>
          <a:p>
            <a:r>
              <a:rPr lang="is-IS" dirty="0"/>
              <a:t>Hver og einn verður að læra að setja sér raunhæf markmið og finna út hvernig hann nær því.</a:t>
            </a:r>
          </a:p>
          <a:p>
            <a:pPr marL="0" indent="0">
              <a:buNone/>
            </a:pPr>
            <a:endParaRPr lang="is-I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104456" cy="317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11822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3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Á þínum forsendum.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Hafðu gaman af. 					</a:t>
            </a:r>
          </a:p>
          <a:p>
            <a:r>
              <a:rPr lang="is-IS" dirty="0"/>
              <a:t>Hreyfðu þig eftir þinni ósk. Ekki allir í fótbolta!!</a:t>
            </a:r>
          </a:p>
          <a:p>
            <a:r>
              <a:rPr lang="is-IS" dirty="0"/>
              <a:t>                                           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4673125"/>
            <a:ext cx="268605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118" y="2875986"/>
            <a:ext cx="14478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56" y="456454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41" y="2704716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402" y="10903379"/>
            <a:ext cx="424780" cy="51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cdn.mbl.is/frimg/8/99/8990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32" y="2704716"/>
            <a:ext cx="2613019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ndaniðurstaða fyrir Da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663414"/>
            <a:ext cx="316835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Þínar forsendur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Galdurinn að finna athafnir sem henta hverjum og einum, og framkvæmdar eru ánægjunnar og spennunnar vegna, eða sem veitir fólki vellíðan. Eykur lífsgæðin núna og í framtíðinni.  </a:t>
            </a:r>
          </a:p>
          <a:p>
            <a:r>
              <a:rPr lang="is-IS" dirty="0"/>
              <a:t>Mikilvægt að Þora að stíga út fyrir þægindarammann og þroska sjálfan sig.</a:t>
            </a:r>
          </a:p>
          <a:p>
            <a:r>
              <a:rPr lang="is-IS" dirty="0"/>
              <a:t>Ekki láta neinn segja sér hvað sé skemmtilegt að gera.</a:t>
            </a:r>
          </a:p>
          <a:p>
            <a:endParaRPr lang="is-I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38" y="9977032"/>
            <a:ext cx="891482" cy="69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Mynd frá Kolbrún Kristínardóttir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82" y="274637"/>
            <a:ext cx="1948377" cy="12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0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413E-B2F5-417A-B484-1D3E33D8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Hvað finnst þér?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6A631-A46E-4C3A-AD60-2757A02A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Hugsið um eitthvað sem ykkur finnst skemmtilegt í sambandi við hreyfingu.</a:t>
            </a:r>
          </a:p>
          <a:p>
            <a:r>
              <a:rPr lang="is-IS" dirty="0"/>
              <a:t>Ganga/hlaupa/hjóla</a:t>
            </a:r>
          </a:p>
          <a:p>
            <a:r>
              <a:rPr lang="is-IS" dirty="0"/>
              <a:t>Skíði/snjóbretti/skautar</a:t>
            </a:r>
          </a:p>
          <a:p>
            <a:r>
              <a:rPr lang="is-IS" dirty="0"/>
              <a:t>Hópíþróttir</a:t>
            </a:r>
          </a:p>
          <a:p>
            <a:r>
              <a:rPr lang="is-IS" dirty="0"/>
              <a:t>Einstaklingsíþróttir</a:t>
            </a:r>
          </a:p>
          <a:p>
            <a:r>
              <a:rPr lang="is-IS" dirty="0"/>
              <a:t>Keppni/leikur</a:t>
            </a:r>
          </a:p>
        </p:txBody>
      </p:sp>
    </p:spTree>
    <p:extLst>
      <p:ext uri="{BB962C8B-B14F-4D97-AF65-F5344CB8AC3E}">
        <p14:creationId xmlns:p14="http://schemas.microsoft.com/office/powerpoint/2010/main" val="167321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61AA-B70B-4FEC-91FF-0CD94CC7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Kennarinn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FF48B-A187-434D-94F7-893DDBC33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6074"/>
            <a:ext cx="8229600" cy="4525963"/>
          </a:xfrm>
        </p:spPr>
        <p:txBody>
          <a:bodyPr>
            <a:normAutofit/>
          </a:bodyPr>
          <a:lstStyle/>
          <a:p>
            <a:r>
              <a:rPr lang="is-IS" dirty="0"/>
              <a:t>Björg Ósk Bjarnadóttir.  </a:t>
            </a:r>
          </a:p>
          <a:p>
            <a:r>
              <a:rPr lang="is-IS" dirty="0"/>
              <a:t>Íþróttafræðingur frá Laugarvatni ´02-‘05</a:t>
            </a:r>
          </a:p>
          <a:p>
            <a:r>
              <a:rPr lang="is-IS" dirty="0"/>
              <a:t>Starfaði í </a:t>
            </a:r>
            <a:r>
              <a:rPr lang="is-IS" dirty="0" err="1"/>
              <a:t>Hörðuvallaskóla</a:t>
            </a:r>
            <a:r>
              <a:rPr lang="is-IS" dirty="0"/>
              <a:t> í 16 ár.</a:t>
            </a:r>
          </a:p>
          <a:p>
            <a:r>
              <a:rPr lang="is-IS" dirty="0">
                <a:sym typeface="Wingdings" panose="05000000000000000000" pitchFamily="2" charset="2"/>
              </a:rPr>
              <a:t>Byrjaði að vinna í </a:t>
            </a:r>
            <a:r>
              <a:rPr lang="is-IS">
                <a:sym typeface="Wingdings" panose="05000000000000000000" pitchFamily="2" charset="2"/>
              </a:rPr>
              <a:t>Tækniskólanum haust‘22 </a:t>
            </a:r>
            <a:endParaRPr lang="is-IS" dirty="0"/>
          </a:p>
          <a:p>
            <a:r>
              <a:rPr lang="is-IS" dirty="0"/>
              <a:t>Stundað alls konar íþróttir, var þó lengst í tennis.</a:t>
            </a:r>
          </a:p>
          <a:p>
            <a:r>
              <a:rPr lang="is-IS" dirty="0"/>
              <a:t>Hef tekið alls konar námskeið sem tengjast heilsu og er einnig ungbarnasundkennari.</a:t>
            </a:r>
          </a:p>
          <a:p>
            <a:pPr marL="0" indent="0">
              <a:buNone/>
            </a:pPr>
            <a:endParaRPr lang="is-IS" dirty="0"/>
          </a:p>
        </p:txBody>
      </p:sp>
      <p:pic>
        <p:nvPicPr>
          <p:cNvPr id="1026" name="Picture 2" descr="https://lh4.googleusercontent.com/AAbz2qlX8_hDN84Q6PWqQNft65gDYJIeL9_7Ejt-p0GMWByiKlEyBYyzLpzYKYtgqkUgNCbw4hZ_Zzv8xa1U3EqpGWiwKRWzq7_AlHLHD86jlYfGZYk0TwyoC_wnSSDCxUKMmYAMfuP0fcgtWFmeXCQ">
            <a:extLst>
              <a:ext uri="{FF2B5EF4-FFF2-40B4-BE49-F238E27FC236}">
                <a16:creationId xmlns:a16="http://schemas.microsoft.com/office/drawing/2014/main" id="{CCA545FD-7AD4-42A1-88CA-44B26E3F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274423"/>
            <a:ext cx="1642410" cy="164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Hvað er streita og hvernig hefur hún áhrif á daglegt líf?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s-IS" dirty="0"/>
              <a:t>Streita getur bæði verið jákvæð og neikvæð.</a:t>
            </a:r>
          </a:p>
          <a:p>
            <a:r>
              <a:rPr lang="is-IS" b="1" dirty="0"/>
              <a:t>Jákvæð streita </a:t>
            </a:r>
            <a:r>
              <a:rPr lang="is-IS" dirty="0"/>
              <a:t>er þegar manni hlakkar til. Er með smá fiðring í maganum og hlakkar til. Sefur varla </a:t>
            </a:r>
            <a:r>
              <a:rPr lang="is-IS" dirty="0" err="1"/>
              <a:t>útaf</a:t>
            </a:r>
            <a:r>
              <a:rPr lang="is-IS" dirty="0"/>
              <a:t> spennu. Þorir.</a:t>
            </a:r>
          </a:p>
          <a:p>
            <a:r>
              <a:rPr lang="is-IS" b="1" dirty="0"/>
              <a:t>Neikvæð streita </a:t>
            </a:r>
            <a:r>
              <a:rPr lang="is-IS" dirty="0"/>
              <a:t>er þegar manni er farið að kvíða hlutum. </a:t>
            </a:r>
          </a:p>
          <a:p>
            <a:r>
              <a:rPr lang="is-IS" dirty="0"/>
              <a:t>Hættir að þora og frestar. </a:t>
            </a:r>
          </a:p>
          <a:p>
            <a:r>
              <a:rPr lang="is-IS" dirty="0"/>
              <a:t>Maður hefur ónot og langar alls ekki. </a:t>
            </a:r>
          </a:p>
          <a:p>
            <a:r>
              <a:rPr lang="is-IS" dirty="0"/>
              <a:t>Yfir langan tíma þá geta þessi ónót breyst í líkamlegan og andlegan skaða seinna meir.</a:t>
            </a:r>
          </a:p>
          <a:p>
            <a:r>
              <a:rPr lang="is-IS" dirty="0"/>
              <a:t>Hér er mikilvægt að standa upp og tala!</a:t>
            </a:r>
          </a:p>
        </p:txBody>
      </p:sp>
    </p:spTree>
    <p:extLst>
      <p:ext uri="{BB962C8B-B14F-4D97-AF65-F5344CB8AC3E}">
        <p14:creationId xmlns:p14="http://schemas.microsoft.com/office/powerpoint/2010/main" val="40463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Hvernig er brugðist við neikvæðri streitu?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Sumir þola meira, aðrir minna.</a:t>
            </a:r>
          </a:p>
          <a:p>
            <a:r>
              <a:rPr lang="is-IS" dirty="0"/>
              <a:t>Með því að spá í lífsstílnum, lifa </a:t>
            </a:r>
            <a:r>
              <a:rPr lang="is-IS" b="1" dirty="0"/>
              <a:t>heilbrigðu lífi </a:t>
            </a:r>
            <a:r>
              <a:rPr lang="is-IS" dirty="0"/>
              <a:t>og hreyfa sig reglulega er unnt að hækka streituþröskuldinn eða verjast neikvæðri streitu. </a:t>
            </a:r>
          </a:p>
          <a:p>
            <a:r>
              <a:rPr lang="is-IS" dirty="0"/>
              <a:t>Þá geti þið þolað meiri streitu án þess að vart verði neikvæðra einkenna.</a:t>
            </a:r>
          </a:p>
        </p:txBody>
      </p:sp>
    </p:spTree>
    <p:extLst>
      <p:ext uri="{BB962C8B-B14F-4D97-AF65-F5344CB8AC3E}">
        <p14:creationId xmlns:p14="http://schemas.microsoft.com/office/powerpoint/2010/main" val="20597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Af hverju kemur streita?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Streita kemur gjarnan upp þegar ójafnvægi hefur myndast milli krafna og álags.</a:t>
            </a:r>
          </a:p>
          <a:p>
            <a:r>
              <a:rPr lang="is-IS" dirty="0"/>
              <a:t>Gott að setja sér markmið. </a:t>
            </a:r>
          </a:p>
          <a:p>
            <a:r>
              <a:rPr lang="is-IS" dirty="0"/>
              <a:t>Langtímamarkmið og skammtíma.</a:t>
            </a:r>
          </a:p>
          <a:p>
            <a:r>
              <a:rPr lang="is-IS" dirty="0"/>
              <a:t>Setja sér markmið um það sem maður ræður við. T.d. Erfitt að setja sér markmið um veðrið.</a:t>
            </a:r>
          </a:p>
        </p:txBody>
      </p:sp>
    </p:spTree>
    <p:extLst>
      <p:ext uri="{BB962C8B-B14F-4D97-AF65-F5344CB8AC3E}">
        <p14:creationId xmlns:p14="http://schemas.microsoft.com/office/powerpoint/2010/main" val="682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Nokkrar heilsuspurningar til ykkar.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s-IS" dirty="0"/>
              <a:t>Hversu oft hreyfir þú þig á viku? </a:t>
            </a:r>
          </a:p>
          <a:p>
            <a:r>
              <a:rPr lang="is-IS" dirty="0"/>
              <a:t>Hversu gott telur þú þolið þitt vera? </a:t>
            </a:r>
          </a:p>
          <a:p>
            <a:r>
              <a:rPr lang="is-IS" dirty="0"/>
              <a:t>Er styrkurinn nægur? </a:t>
            </a:r>
          </a:p>
          <a:p>
            <a:r>
              <a:rPr lang="is-IS" dirty="0"/>
              <a:t>Ertu of stíf/ur. Er liðleikinn í lagi. Færðu oft vöðvabólgu?</a:t>
            </a:r>
          </a:p>
          <a:p>
            <a:r>
              <a:rPr lang="is-IS" dirty="0"/>
              <a:t>Eru meiðsl eða sjúkdómar sem þú ert að kljást við og þú getur ekki stundað hreyfingu að vild?</a:t>
            </a:r>
          </a:p>
          <a:p>
            <a:r>
              <a:rPr lang="is-IS" dirty="0"/>
              <a:t>Finnur þú fyrir streitu? Hvernig bregstu við henni? Ertu meðvituð/aður hvað veldur streitunni?</a:t>
            </a:r>
          </a:p>
          <a:p>
            <a:r>
              <a:rPr lang="is-IS" dirty="0"/>
              <a:t>Hvað sefur þú að meðaltali marga kl yfir nóttina?</a:t>
            </a:r>
          </a:p>
          <a:p>
            <a:r>
              <a:rPr lang="is-IS" dirty="0"/>
              <a:t>Hvernig er mataræðið hjá þér? Matarvenjur?</a:t>
            </a:r>
          </a:p>
          <a:p>
            <a:r>
              <a:rPr lang="is-IS" dirty="0"/>
              <a:t>Notar þú tóbak? </a:t>
            </a:r>
          </a:p>
          <a:p>
            <a:r>
              <a:rPr lang="is-IS" dirty="0"/>
              <a:t>Ertu með plan eða markmið fyrir hreyfingu?</a:t>
            </a:r>
          </a:p>
          <a:p>
            <a:r>
              <a:rPr lang="is-IS" dirty="0"/>
              <a:t>Finnst þér hreyfing skipta máli fyrir þig?</a:t>
            </a:r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183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Bóklegar íþróttir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is-IS" dirty="0"/>
          </a:p>
          <a:p>
            <a:r>
              <a:rPr lang="is-IS" dirty="0"/>
              <a:t>1x i viku í þessari stofu</a:t>
            </a:r>
          </a:p>
          <a:p>
            <a:r>
              <a:rPr lang="is-IS" dirty="0"/>
              <a:t>Þessi áfangi kenndur á </a:t>
            </a:r>
            <a:r>
              <a:rPr lang="is-IS" dirty="0" err="1"/>
              <a:t>spönn</a:t>
            </a:r>
            <a:r>
              <a:rPr lang="is-IS" dirty="0"/>
              <a:t>.</a:t>
            </a:r>
          </a:p>
          <a:p>
            <a:r>
              <a:rPr lang="is-IS" dirty="0"/>
              <a:t>Verkefni eru unnin í tíma og gilda sem lokaeinkunn.</a:t>
            </a:r>
          </a:p>
          <a:p>
            <a:r>
              <a:rPr lang="is-IS" dirty="0"/>
              <a:t>Kennsluáætlun á að standast nokkurn veginn.  </a:t>
            </a:r>
          </a:p>
          <a:p>
            <a:r>
              <a:rPr lang="is-IS" dirty="0"/>
              <a:t>Allt inná innu,  allar glósur, kennsluáætlun ofl.</a:t>
            </a:r>
          </a:p>
          <a:p>
            <a:r>
              <a:rPr lang="is-IS" dirty="0"/>
              <a:t>Í lok annar fá nemendur tækifæri til að klára verkefni í samráði við kennara.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59302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8279-1D50-4F54-9733-0C08053C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Kennsluáætlun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DC936-F3F6-4438-A3FD-9083AE226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476871"/>
            <a:ext cx="8063301" cy="41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4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Þjálfun, heilsa, vellíðan</a:t>
            </a:r>
            <a:br>
              <a:rPr lang="is-IS" dirty="0"/>
            </a:br>
            <a:r>
              <a:rPr lang="is-IS" dirty="0"/>
              <a:t>Til hvers bóklegt?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s-IS" dirty="0"/>
              <a:t>Hreyfing á að vera á forsendum hvers og eins.</a:t>
            </a:r>
          </a:p>
          <a:p>
            <a:r>
              <a:rPr lang="is-IS" dirty="0"/>
              <a:t>Við reynum að auka skilning á því hvernig auka megi þol, styrk, samhæfingu og slökun hjá hverjum og einum.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endParaRPr lang="is-IS"/>
          </a:p>
          <a:p>
            <a:r>
              <a:rPr lang="is-IS"/>
              <a:t>Nemar </a:t>
            </a:r>
            <a:r>
              <a:rPr lang="is-IS" dirty="0"/>
              <a:t>eiga að fá þekkingu á því hvernig líkaminn starfar við álag og í hvíld.</a:t>
            </a:r>
          </a:p>
          <a:p>
            <a:pPr marL="0" indent="0">
              <a:buNone/>
            </a:pPr>
            <a:r>
              <a:rPr lang="is-IS" dirty="0"/>
              <a:t>                              </a:t>
            </a:r>
          </a:p>
          <a:p>
            <a:endParaRPr lang="is-I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04" y="3027648"/>
            <a:ext cx="2511163" cy="167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94540"/>
            <a:ext cx="1111559" cy="150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19" y="3212881"/>
            <a:ext cx="2016224" cy="129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3193293"/>
            <a:ext cx="2376264" cy="133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1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Þjálfun, heilsa, vellíðan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s-IS" dirty="0"/>
              <a:t>Bóklegu tímarnir eiga að opna hugan fyrir tilgangi hreyfingar á sínum forsendum.</a:t>
            </a:r>
          </a:p>
          <a:p>
            <a:r>
              <a:rPr lang="is-IS" dirty="0"/>
              <a:t>Oft talað um að iðnaðarfólk þurfi ekki að hreyfa sig, að það hreyfi sig í vinnunni.</a:t>
            </a:r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endParaRPr lang="is-IS" dirty="0"/>
          </a:p>
          <a:p>
            <a:r>
              <a:rPr lang="is-IS" dirty="0"/>
              <a:t>Alltaf gott að gefa lífsstílnum sínum gaum. Hvernig hugsa ég um heilsuna?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253609"/>
            <a:ext cx="2177008" cy="24102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97" y="3284983"/>
            <a:ext cx="60960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is-IS" sz="2000" b="1" dirty="0"/>
              <a:t>Hversu mikið myndi lyf kosta sem m.a. gæti minnkað áhættuna og eða dregið verulega úr einkennum á að fá t.d. </a:t>
            </a:r>
            <a:br>
              <a:rPr lang="is-IS" sz="2000" b="1" dirty="0"/>
            </a:br>
            <a:endParaRPr lang="is-I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302" y="2653749"/>
            <a:ext cx="2069818" cy="1328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5" y="1196541"/>
            <a:ext cx="2142285" cy="1440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758" y="1370420"/>
            <a:ext cx="1520378" cy="1092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931" y="4365335"/>
            <a:ext cx="2593989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660" y="1196541"/>
            <a:ext cx="1751385" cy="120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70" y="2904604"/>
            <a:ext cx="2074330" cy="1424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7888" y="4084438"/>
            <a:ext cx="1865982" cy="1270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70" y="4403652"/>
            <a:ext cx="1602333" cy="12188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654" y="1404276"/>
            <a:ext cx="1794545" cy="1253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1654" y="2739476"/>
            <a:ext cx="2259360" cy="1589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014" y="2653749"/>
            <a:ext cx="1378317" cy="905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09" y="5549050"/>
            <a:ext cx="1583854" cy="10795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1796" y="3963848"/>
            <a:ext cx="1598864" cy="11133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1702" y="5325750"/>
            <a:ext cx="1870578" cy="12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Lyfið eða lausnin er til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Kallast HREYFING.</a:t>
            </a:r>
          </a:p>
          <a:p>
            <a:r>
              <a:rPr lang="is-IS" dirty="0"/>
              <a:t>Hálftími á dag. T.d. rösk ganga daglega eða önnur hálftíma hreyfing sem samsvarar hálftíma röskri göngu.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3960440" cy="193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19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Líkamleg hreyfing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Sá sem er í góðu líkamlegu formi þolir betur kröfur dagsins, bæði í skóla, vinnu og heima við.</a:t>
            </a:r>
          </a:p>
          <a:p>
            <a:r>
              <a:rPr lang="is-IS" dirty="0"/>
              <a:t>Orkan verður meiri til að takast á við hluti.</a:t>
            </a:r>
          </a:p>
          <a:p>
            <a:r>
              <a:rPr lang="is-IS" dirty="0"/>
              <a:t>Ónæmiskerfið sterkara, ekki eins viðkvæm fyrir veikindum.</a:t>
            </a:r>
          </a:p>
          <a:p>
            <a:r>
              <a:rPr lang="is-IS" dirty="0"/>
              <a:t>Jákvæðari og betri andlegri </a:t>
            </a:r>
            <a:r>
              <a:rPr lang="is-IS" dirty="0" err="1"/>
              <a:t>líðan</a:t>
            </a:r>
            <a:r>
              <a:rPr lang="is-I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0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21616</TotalTime>
  <Words>968</Words>
  <Application>Microsoft Office PowerPoint</Application>
  <PresentationFormat>On-screen Show (4:3)</PresentationFormat>
  <Paragraphs>126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 Theme</vt:lpstr>
      <vt:lpstr>ÍÞRÓ1GH02AT</vt:lpstr>
      <vt:lpstr>Kennarinn</vt:lpstr>
      <vt:lpstr>Bóklegar íþróttir</vt:lpstr>
      <vt:lpstr>Kennsluáætlun</vt:lpstr>
      <vt:lpstr>Þjálfun, heilsa, vellíðan Til hvers bóklegt?</vt:lpstr>
      <vt:lpstr>Þjálfun, heilsa, vellíðan</vt:lpstr>
      <vt:lpstr>Hversu mikið myndi lyf kosta sem m.a. gæti minnkað áhættuna og eða dregið verulega úr einkennum á að fá t.d.  </vt:lpstr>
      <vt:lpstr>Lyfið eða lausnin er til</vt:lpstr>
      <vt:lpstr>Líkamleg hreyfing</vt:lpstr>
      <vt:lpstr>Hvað er lífsstíll</vt:lpstr>
      <vt:lpstr>PowerPoint Presentation</vt:lpstr>
      <vt:lpstr>Hvað er góð heilsa</vt:lpstr>
      <vt:lpstr>Þættir sem hafa áhrif á þjálfun, lífsstíl og heilsu.</vt:lpstr>
      <vt:lpstr>Félagslegir þættir sem hafa áhrif á þjálfun, lífsstíl og heilsu.</vt:lpstr>
      <vt:lpstr>Markmið</vt:lpstr>
      <vt:lpstr>Markmið</vt:lpstr>
      <vt:lpstr>Á þínum forsendum.</vt:lpstr>
      <vt:lpstr>Þínar forsendur</vt:lpstr>
      <vt:lpstr>Hvað finnst þér?</vt:lpstr>
      <vt:lpstr>Hvað er streita og hvernig hefur hún áhrif á daglegt líf?</vt:lpstr>
      <vt:lpstr>Hvernig er brugðist við neikvæðri streitu?</vt:lpstr>
      <vt:lpstr>Af hverju kemur streita?</vt:lpstr>
      <vt:lpstr>Nokkrar heilsuspurningar til ykkar.</vt:lpstr>
    </vt:vector>
  </TitlesOfParts>
  <Company>Skýrr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Þjálfun, heilsa, vellíðan</dc:title>
  <dc:creator>Bríet Pálsdóttir</dc:creator>
  <cp:lastModifiedBy>Björg Ósk Bjarnadóttir</cp:lastModifiedBy>
  <cp:revision>118</cp:revision>
  <dcterms:created xsi:type="dcterms:W3CDTF">2012-08-25T10:40:41Z</dcterms:created>
  <dcterms:modified xsi:type="dcterms:W3CDTF">2023-01-05T09:59:20Z</dcterms:modified>
</cp:coreProperties>
</file>